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  <a:srgbClr val="FFFFCC"/>
    <a:srgbClr val="FFFF99"/>
    <a:srgbClr val="7AC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58" y="1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0C13-5DF9-4175-AAB6-E4E30B8C00E4}" type="datetimeFigureOut">
              <a:rPr lang="hr-HR" smtClean="0"/>
              <a:pPr/>
              <a:t>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7C9-481A-49C4-B673-1E6827D35A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0C13-5DF9-4175-AAB6-E4E30B8C00E4}" type="datetimeFigureOut">
              <a:rPr lang="hr-HR" smtClean="0"/>
              <a:pPr/>
              <a:t>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7C9-481A-49C4-B673-1E6827D35A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0C13-5DF9-4175-AAB6-E4E30B8C00E4}" type="datetimeFigureOut">
              <a:rPr lang="hr-HR" smtClean="0"/>
              <a:pPr/>
              <a:t>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7C9-481A-49C4-B673-1E6827D35A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0C13-5DF9-4175-AAB6-E4E30B8C00E4}" type="datetimeFigureOut">
              <a:rPr lang="hr-HR" smtClean="0"/>
              <a:pPr/>
              <a:t>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7C9-481A-49C4-B673-1E6827D35A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0C13-5DF9-4175-AAB6-E4E30B8C00E4}" type="datetimeFigureOut">
              <a:rPr lang="hr-HR" smtClean="0"/>
              <a:pPr/>
              <a:t>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7C9-481A-49C4-B673-1E6827D35A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0C13-5DF9-4175-AAB6-E4E30B8C00E4}" type="datetimeFigureOut">
              <a:rPr lang="hr-HR" smtClean="0"/>
              <a:pPr/>
              <a:t>9.4.2015.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7C9-481A-49C4-B673-1E6827D35A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0C13-5DF9-4175-AAB6-E4E30B8C00E4}" type="datetimeFigureOut">
              <a:rPr lang="hr-HR" smtClean="0"/>
              <a:pPr/>
              <a:t>9.4.2015.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7C9-481A-49C4-B673-1E6827D35A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0C13-5DF9-4175-AAB6-E4E30B8C00E4}" type="datetimeFigureOut">
              <a:rPr lang="hr-HR" smtClean="0"/>
              <a:pPr/>
              <a:t>9.4.2015.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7C9-481A-49C4-B673-1E6827D35A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0C13-5DF9-4175-AAB6-E4E30B8C00E4}" type="datetimeFigureOut">
              <a:rPr lang="hr-HR" smtClean="0"/>
              <a:pPr/>
              <a:t>9.4.2015.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7C9-481A-49C4-B673-1E6827D35A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0C13-5DF9-4175-AAB6-E4E30B8C00E4}" type="datetimeFigureOut">
              <a:rPr lang="hr-HR" smtClean="0"/>
              <a:pPr/>
              <a:t>9.4.2015.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7C9-481A-49C4-B673-1E6827D35A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0C13-5DF9-4175-AAB6-E4E30B8C00E4}" type="datetimeFigureOut">
              <a:rPr lang="hr-HR" smtClean="0"/>
              <a:pPr/>
              <a:t>9.4.2015.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7C9-481A-49C4-B673-1E6827D35A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C0C13-5DF9-4175-AAB6-E4E30B8C00E4}" type="datetimeFigureOut">
              <a:rPr lang="hr-HR" smtClean="0"/>
              <a:pPr/>
              <a:t>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C57C9-481A-49C4-B673-1E6827D35A5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" Type="http://schemas.openxmlformats.org/officeDocument/2006/relationships/audio" Target="../media/media1.wav"/><Relationship Id="rId16" Type="http://schemas.openxmlformats.org/officeDocument/2006/relationships/image" Target="../media/image12.jpeg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gif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jpeg"/><Relationship Id="rId12" Type="http://schemas.openxmlformats.org/officeDocument/2006/relationships/image" Target="../media/image39.jpeg"/><Relationship Id="rId2" Type="http://schemas.openxmlformats.org/officeDocument/2006/relationships/audio" Target="../media/media1.wav"/><Relationship Id="rId16" Type="http://schemas.openxmlformats.org/officeDocument/2006/relationships/image" Target="../media/image61.png"/><Relationship Id="rId1" Type="http://schemas.microsoft.com/office/2007/relationships/media" Target="../media/media1.wav"/><Relationship Id="rId6" Type="http://schemas.openxmlformats.org/officeDocument/2006/relationships/image" Target="../media/image14.jpeg"/><Relationship Id="rId11" Type="http://schemas.openxmlformats.org/officeDocument/2006/relationships/image" Target="../media/image8.jpeg"/><Relationship Id="rId5" Type="http://schemas.openxmlformats.org/officeDocument/2006/relationships/image" Target="../media/image55.jpeg"/><Relationship Id="rId15" Type="http://schemas.openxmlformats.org/officeDocument/2006/relationships/image" Target="../media/image18.gif"/><Relationship Id="rId10" Type="http://schemas.openxmlformats.org/officeDocument/2006/relationships/image" Target="../media/image59.jpeg"/><Relationship Id="rId4" Type="http://schemas.openxmlformats.org/officeDocument/2006/relationships/audio" Target="../media/audio1.wav"/><Relationship Id="rId9" Type="http://schemas.openxmlformats.org/officeDocument/2006/relationships/image" Target="../media/image58.jpeg"/><Relationship Id="rId1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ula-Ma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Slika 2" descr="Izreza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36347" flipH="1">
            <a:off x="21466" y="2195822"/>
            <a:ext cx="1217654" cy="471057"/>
          </a:xfrm>
          <a:prstGeom prst="rect">
            <a:avLst/>
          </a:prstGeom>
        </p:spPr>
      </p:pic>
      <p:pic>
        <p:nvPicPr>
          <p:cNvPr id="5" name="Slika 4" descr="477013761_d368a08bf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409383">
            <a:off x="435332" y="888612"/>
            <a:ext cx="1914229" cy="1489271"/>
          </a:xfrm>
          <a:prstGeom prst="rect">
            <a:avLst/>
          </a:prstGeom>
        </p:spPr>
      </p:pic>
      <p:pic>
        <p:nvPicPr>
          <p:cNvPr id="6" name="Slika 5" descr="pula_katedrala_ubd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37955">
            <a:off x="3180381" y="4442383"/>
            <a:ext cx="2081231" cy="1354188"/>
          </a:xfrm>
          <a:prstGeom prst="rect">
            <a:avLst/>
          </a:prstGeom>
        </p:spPr>
      </p:pic>
      <p:pic>
        <p:nvPicPr>
          <p:cNvPr id="7" name="Slika 6" descr="0001056670_l_0_3yibn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18293">
            <a:off x="6228184" y="4797152"/>
            <a:ext cx="2339752" cy="1754814"/>
          </a:xfrm>
          <a:prstGeom prst="rect">
            <a:avLst/>
          </a:prstGeom>
        </p:spPr>
      </p:pic>
      <p:pic>
        <p:nvPicPr>
          <p:cNvPr id="8" name="Slika 7" descr="titov par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28077">
            <a:off x="7227168" y="2708920"/>
            <a:ext cx="1916832" cy="1916832"/>
          </a:xfrm>
          <a:prstGeom prst="rect">
            <a:avLst/>
          </a:prstGeom>
        </p:spPr>
      </p:pic>
      <p:pic>
        <p:nvPicPr>
          <p:cNvPr id="9" name="Slika 8" descr="pula-5.jp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82280">
            <a:off x="6567203" y="100861"/>
            <a:ext cx="2520280" cy="1481649"/>
          </a:xfrm>
          <a:prstGeom prst="rect">
            <a:avLst/>
          </a:prstGeom>
        </p:spPr>
      </p:pic>
      <p:pic>
        <p:nvPicPr>
          <p:cNvPr id="10" name="Slika 9" descr="1236441885_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1313341">
            <a:off x="3246680" y="-46514"/>
            <a:ext cx="3047057" cy="1155647"/>
          </a:xfrm>
          <a:prstGeom prst="rect">
            <a:avLst/>
          </a:prstGeom>
        </p:spPr>
      </p:pic>
      <p:pic>
        <p:nvPicPr>
          <p:cNvPr id="11" name="Slika 10" descr="0000853747_l_0_kycbn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1296900">
            <a:off x="5425614" y="3009222"/>
            <a:ext cx="1979712" cy="1484784"/>
          </a:xfrm>
          <a:prstGeom prst="rect">
            <a:avLst/>
          </a:prstGeom>
        </p:spPr>
      </p:pic>
      <p:pic>
        <p:nvPicPr>
          <p:cNvPr id="12" name="Slika 11" descr="dvojna_vrata_pula_0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06428">
            <a:off x="3190655" y="2712304"/>
            <a:ext cx="1756269" cy="1399742"/>
          </a:xfrm>
          <a:prstGeom prst="rect">
            <a:avLst/>
          </a:prstGeom>
        </p:spPr>
      </p:pic>
      <p:pic>
        <p:nvPicPr>
          <p:cNvPr id="13" name="Slika 12" descr="0000461438_l_0_dcj5mx.jpg"/>
          <p:cNvPicPr>
            <a:picLocks noChangeAspect="1"/>
          </p:cNvPicPr>
          <p:nvPr/>
        </p:nvPicPr>
        <p:blipFill>
          <a:blip r:embed="rId15" cstate="print"/>
          <a:srcRect l="3031" t="3801" r="3031" b="3801"/>
          <a:stretch>
            <a:fillRect/>
          </a:stretch>
        </p:blipFill>
        <p:spPr>
          <a:xfrm>
            <a:off x="4572000" y="836712"/>
            <a:ext cx="1944216" cy="1527598"/>
          </a:xfrm>
          <a:prstGeom prst="rect">
            <a:avLst/>
          </a:prstGeom>
        </p:spPr>
      </p:pic>
      <p:pic>
        <p:nvPicPr>
          <p:cNvPr id="14" name="Slika 13" descr="roman-theater-pula-big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11960" y="2132856"/>
            <a:ext cx="2520623" cy="1068744"/>
          </a:xfrm>
          <a:prstGeom prst="rect">
            <a:avLst/>
          </a:prstGeom>
        </p:spPr>
      </p:pic>
      <p:pic>
        <p:nvPicPr>
          <p:cNvPr id="2" name="vehicle1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884" y="6553200"/>
            <a:ext cx="304800" cy="304800"/>
          </a:xfrm>
          <a:prstGeom prst="rect">
            <a:avLst/>
          </a:prstGeom>
        </p:spPr>
      </p:pic>
      <p:pic>
        <p:nvPicPr>
          <p:cNvPr id="15" name="vehicle1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884" y="6562060"/>
            <a:ext cx="304800" cy="304800"/>
          </a:xfrm>
          <a:prstGeom prst="rect">
            <a:avLst/>
          </a:prstGeom>
        </p:spPr>
      </p:pic>
      <p:pic>
        <p:nvPicPr>
          <p:cNvPr id="16" name="vehicle1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884" y="6553200"/>
            <a:ext cx="304800" cy="304800"/>
          </a:xfrm>
          <a:prstGeom prst="rect">
            <a:avLst/>
          </a:prstGeom>
        </p:spPr>
      </p:pic>
      <p:pic>
        <p:nvPicPr>
          <p:cNvPr id="17" name="vehicle1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884" y="6562060"/>
            <a:ext cx="304800" cy="304800"/>
          </a:xfrm>
          <a:prstGeom prst="rect">
            <a:avLst/>
          </a:prstGeom>
        </p:spPr>
      </p:pic>
      <p:pic>
        <p:nvPicPr>
          <p:cNvPr id="18" name="vehicle1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926" y="6553200"/>
            <a:ext cx="304800" cy="304800"/>
          </a:xfrm>
          <a:prstGeom prst="rect">
            <a:avLst/>
          </a:prstGeom>
        </p:spPr>
      </p:pic>
      <p:pic>
        <p:nvPicPr>
          <p:cNvPr id="19" name="vehicle1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884" y="6562060"/>
            <a:ext cx="304800" cy="304800"/>
          </a:xfrm>
          <a:prstGeom prst="rect">
            <a:avLst/>
          </a:prstGeom>
        </p:spPr>
      </p:pic>
      <p:pic>
        <p:nvPicPr>
          <p:cNvPr id="20" name="vehicle1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926" y="6562060"/>
            <a:ext cx="304800" cy="304800"/>
          </a:xfrm>
          <a:prstGeom prst="rect">
            <a:avLst/>
          </a:prstGeom>
        </p:spPr>
      </p:pic>
      <p:pic>
        <p:nvPicPr>
          <p:cNvPr id="21" name="vehicle1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926" y="6503970"/>
            <a:ext cx="304800" cy="304800"/>
          </a:xfrm>
          <a:prstGeom prst="rect">
            <a:avLst/>
          </a:prstGeom>
        </p:spPr>
      </p:pic>
      <p:pic>
        <p:nvPicPr>
          <p:cNvPr id="22" name="vehicle1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926" y="6562060"/>
            <a:ext cx="321625" cy="32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0.02337 C 0.07344 0.01735 0.06181 0.02151 0.08542 0.01874 C 0.12622 0.01388 0.16736 0.01388 0.20833 0.01272 C 0.22292 0.01342 0.23733 0.01319 0.25139 0.0155 C 0.26476 0.01758 0.27622 0.02684 0.28924 0.02938 C 0.29358 0.03146 0.2974 0.03424 0.30191 0.03563 C 0.30399 0.03724 0.30608 0.03863 0.30764 0.04048 C 0.3092 0.04164 0.3099 0.04349 0.31129 0.04488 C 0.31337 0.04719 0.31823 0.05112 0.31823 0.05136 C 0.31719 0.07402 0.3158 0.09901 0.3125 0.12214 C 0.31146 0.12931 0.30573 0.13694 0.3033 0.14365 C 0.30243 0.1462 0.30191 0.1492 0.30087 0.15152 C 0.29896 0.15476 0.29393 0.16054 0.29393 0.16077 C 0.29115 0.17049 0.28577 0.17303 0.2809 0.18043 C 0.27778 0.18483 0.27518 0.18968 0.27274 0.19454 C 0.27361 0.21235 0.27257 0.23271 0.27743 0.25006 C 0.28021 0.25978 0.28854 0.26903 0.29393 0.27643 C 0.29931 0.29031 0.29566 0.28615 0.30191 0.2917 C 0.30747 0.30257 0.32066 0.30072 0.33004 0.30257 C 0.33976 0.30673 0.34965 0.30581 0.35938 0.3102 C 0.37309 0.31668 0.38524 0.3301 0.39931 0.33472 C 0.40365 0.34351 0.4092 0.35092 0.41458 0.35809 C 0.425 0.37173 0.41042 0.34814 0.42153 0.36572 C 0.42969 0.37844 0.41597 0.35878 0.42639 0.3796 C 0.42813 0.38307 0.42986 0.38608 0.42986 0.39047 " pathEditMode="relative" rAng="0" ptsTypes="ffffffffffffffffffffffff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17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932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432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6 0.39047 C 0.43646 0.39903 0.44358 0.41453 0.45226 0.41869 C 0.45746 0.42563 0.46389 0.43049 0.46996 0.43581 C 0.47257 0.43812 0.47413 0.44229 0.47691 0.44367 C 0.47986 0.44506 0.48316 0.44483 0.48628 0.44529 C 0.49358 0.45964 0.49757 0.47722 0.50868 0.48763 C 0.51267 0.49526 0.51962 0.50359 0.52639 0.50636 C 0.53316 0.51284 0.53941 0.51631 0.54635 0.52209 C 0.55781 0.53204 0.55069 0.52811 0.55816 0.53158 C 0.5691 0.54245 0.58316 0.55725 0.59687 0.56119 C 0.61059 0.57345 0.62795 0.58039 0.6441 0.58316 C 0.65503 0.58825 0.66667 0.59172 0.67812 0.59426 C 0.69184 0.60051 0.70851 0.6019 0.72292 0.60352 C 0.73871 0.61092 0.7566 0.60768 0.77222 0.60051 C 0.77847 0.59241 0.78368 0.58362 0.78993 0.5753 C 0.79323 0.5709 0.79844 0.56882 0.80174 0.56442 C 0.80625 0.55841 0.81128 0.55332 0.8158 0.54707 C 0.8191 0.53435 0.81441 0.55078 0.81927 0.53782 C 0.81979 0.5362 0.82049 0.53296 0.82049 0.5332 " pathEditMode="relative" rAng="0" ptsTypes="ffffffffffffffffff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11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4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864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364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049 0.5332 C 0.81736 0.51353 0.82205 0.49387 0.82709 0.47467 C 0.82952 0.449 0.83629 0.39741 0.85139 0.37359 C 0.85452 0.36133 0.85677 0.35092 0.8625 0.33958 C 0.86302 0.33519 0.86302 0.33102 0.86459 0.32732 C 0.86528 0.32524 0.86841 0.32431 0.8691 0.32246 C 0.87257 0.31321 0.87535 0.30072 0.87796 0.29147 C 0.88195 0.27597 0.88351 0.26047 0.88889 0.2452 C 0.89046 0.22554 0.89566 0.20703 0.89566 0.18737 " pathEditMode="relative" rAng="0" ptsTypes="ffffffff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17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796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296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9567 0.18737 C 0.89428 0.17095 0.89254 0.15291 0.88855 0.13741 C 0.8849 0.09947 0.87466 0.062 0.86268 0.02753 C 0.8599 0.01967 0.85938 0.01157 0.85556 0.00417 C 0.85365 -0.00555 0.85348 -0.00948 0.84862 -0.01781 C 0.84515 -0.02359 0.83942 -0.02706 0.83681 -0.03354 C 0.83508 -0.03793 0.83247 -0.04163 0.83091 -0.04603 C 0.82136 -0.07194 0.83004 -0.05436 0.82379 -0.06638 C 0.82171 -0.07864 0.81633 -0.08813 0.81216 -0.09946 C 0.80487 -0.11936 0.79931 -0.13647 0.78733 -0.15267 C 0.78074 -0.16169 0.77223 -0.16932 0.76615 -0.17927 C 0.76129 -0.18737 0.75504 -0.19107 0.74966 -0.19824 C 0.74063 -0.21027 0.74515 -0.20749 0.73803 -0.21073 C 0.73421 -0.21559 0.73126 -0.2179 0.72622 -0.21998 C 0.7224 -0.2216 0.72275 -0.21998 0.72275 -0.22322 " pathEditMode="relative" ptsTypes="ffffffffffffff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4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728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228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274 -0.22323 C 0.71631 -0.22832 0.71475 -0.23456 0.7085 -0.23734 C 0.69947 -0.25561 0.6835 -0.2577 0.66857 -0.25932 C 0.63611 -0.27296 0.56736 -0.26255 0.55208 -0.26232 C 0.54149 -0.26186 0.5309 -0.26186 0.52031 -0.26093 C 0.51736 -0.2607 0.51493 -0.257 0.51215 -0.25608 C 0.50902 -0.25492 0.50572 -0.25492 0.5026 -0.25446 C 0.49652 -0.25052 0.48958 -0.25238 0.48385 -0.24821 C 0.47656 -0.24266 0.47152 -0.2348 0.4651 -0.22786 C 0.46059 -0.22277 0.45538 -0.22115 0.45086 -0.21536 C 0.44583 -0.20125 0.44618 -0.18691 0.44618 -0.17141 " pathEditMode="relative" rAng="0" ptsTypes="ffffffffff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1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4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66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16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18 -0.17141 C 0.43784 -0.1603 0.44809 -0.17464 0.43923 -0.15891 C 0.43159 -0.14527 0.42239 -0.13278 0.41441 -0.11959 C 0.41198 -0.11566 0.41076 -0.10987 0.40746 -0.1071 C 0.39913 -0.10016 0.39357 -0.08744 0.3875 -0.07726 C 0.3809 -0.06616 0.38107 -0.06847 0.37569 -0.0569 C 0.37413 -0.04904 0.3717 -0.0421 0.36736 -0.03655 C 0.36527 -0.02359 0.3592 -0.00971 0.3533 0.00093 C 0.35191 0.00787 0.35 0.01458 0.34861 0.02152 C 0.34896 0.03401 0.34878 0.0465 0.34982 0.05899 C 0.35139 0.07888 0.37152 0.08976 0.38385 0.09346 C 0.38837 0.09762 0.39288 0.09762 0.39809 0.0997 C 0.40451 0.10248 0.41146 0.10548 0.41805 0.10757 C 0.4217 0.10872 0.42621 0.10919 0.42986 0.11081 C 0.43541 0.11335 0.44062 0.11636 0.44618 0.11867 C 0.44861 0.1196 0.4533 0.12168 0.4533 0.12191 " pathEditMode="relative" rAng="0" ptsTypes="fffffffffffffff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14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74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92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92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3 0.1219 C 0.45816 0.13879 0.46268 0.15891 0.47205 0.1721 C 0.47361 0.17811 0.47448 0.18089 0.47917 0.18297 C 0.48594 0.19199 0.49584 0.19431 0.50261 0.20333 C 0.50782 0.21027 0.51059 0.2186 0.51684 0.22368 C 0.52431 0.23988 0.54184 0.25006 0.55556 0.25514 C 0.55938 0.25653 0.56337 0.25723 0.56736 0.25815 C 0.57292 0.25931 0.58386 0.26139 0.58386 0.26162 C 0.59601 0.26925 0.57847 0.25885 0.59792 0.26602 C 0.59931 0.26648 0.60018 0.26856 0.60157 0.26925 C 0.60851 0.27226 0.6158 0.27249 0.62275 0.2755 C 0.62986 0.27504 0.63698 0.2755 0.64393 0.27388 C 0.64584 0.27342 0.64688 0.27064 0.64861 0.26925 C 0.66025 0.26023 0.67205 0.25098 0.68143 0.2378 C 0.68299 0.23294 0.68542 0.22877 0.68629 0.22368 C 0.68716 0.21906 0.68663 0.2142 0.68733 0.20957 C 0.68785 0.20634 0.68889 0.20333 0.68976 0.20032 C 0.69011 0.1987 0.69097 0.19546 0.69097 0.19569 C 0.69063 0.18714 0.69045 0.17881 0.68976 0.17048 C 0.68907 0.16215 0.68403 0.15521 0.68264 0.14689 C 0.6816 0.14064 0.68143 0.13532 0.67917 0.12977 " pathEditMode="relative" rAng="0" ptsTypes="ffffffffffffffffffff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77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74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524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6024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17 0.12977 C 0.67795 0.11728 0.67726 0.10478 0.67552 0.09229 C 0.67535 0.09044 0.67379 0.08929 0.67327 0.08767 C 0.6691 0.07518 0.66632 0.06176 0.66146 0.04996 C 0.65695 0.03863 0.65608 0.03192 0.64965 0.02336 C 0.64722 0.00879 0.64184 -0.00278 0.63681 -0.01596 C 0.63316 -0.02568 0.62952 -0.03632 0.62257 -0.04257 C 0.62101 -0.04927 0.61858 -0.05274 0.61441 -0.05668 C 0.60643 -0.07171 0.61754 -0.05274 0.60851 -0.06292 C 0.60695 -0.06454 0.60643 -0.06755 0.60504 -0.06917 C 0.59618 -0.07958 0.58941 -0.08282 0.57795 -0.0849 C 0.57448 -0.08652 0.57083 -0.08791 0.56736 -0.08952 C 0.5559 -0.08906 0.54462 -0.08883 0.53316 -0.08791 C 0.52813 -0.08744 0.5257 -0.08444 0.52153 -0.08166 C 0.52031 -0.08097 0.51788 -0.08027 0.51788 -0.08004 " pathEditMode="relative" rAng="0" ptsTypes="ffffffffffffffA">
                                      <p:cBhvr>
                                        <p:cTn id="8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74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3456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3956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788 -0.08004 C 0.50659 -0.07865 0.50364 -0.08097 0.4967 -0.07217 C 0.49409 -0.06524 0.49045 -0.0613 0.48732 -0.05483 C 0.48437 -0.04858 0.48437 -0.04465 0.48038 -0.03933 C 0.47934 -0.03285 0.47829 -0.0266 0.47673 -0.02036 C 0.4776 -0.00671 0.4776 0.00694 0.47916 0.02035 C 0.47968 0.02429 0.48472 0.03099 0.48611 0.03446 C 0.49132 0.04719 0.49826 0.06824 0.50972 0.07217 C 0.54409 0.06962 0.57604 0.07471 0.59097 0.0266 C 0.59062 0.01573 0.59062 0.00462 0.58975 -0.00625 C 0.58802 -0.02707 0.57795 -0.03447 0.56389 -0.03771 C 0.53975 -0.03563 0.52691 -0.0428 0.51441 -0.01897 C 0.5125 -0.01157 0.50798 0.00578 0.51684 0.00786 C 0.52031 0.00856 0.52395 0.00786 0.52743 0.00786 " pathEditMode="relative" rAng="0" ptsTypes="fffffffffffffA">
                                      <p:cBhvr>
                                        <p:cTn id="10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77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7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1388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1888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2388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2888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3388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3888"/>
                            </p:stCondLst>
                            <p:childTnLst>
                              <p:par>
                                <p:cTn id="13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4388"/>
                            </p:stCondLst>
                            <p:childTnLst>
                              <p:par>
                                <p:cTn id="1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4888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388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888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6388"/>
                            </p:stCondLst>
                            <p:childTnLst>
                              <p:par>
                                <p:cTn id="1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6888"/>
                            </p:stCondLst>
                            <p:childTnLst>
                              <p:par>
                                <p:cTn id="1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edia-cdn.tripadvisor.com/media/photo-s/01/33/6e/e3/festung-p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5902">
            <a:off x="5484074" y="888498"/>
            <a:ext cx="3511468" cy="2630410"/>
          </a:xfrm>
          <a:prstGeom prst="rect">
            <a:avLst/>
          </a:prstGeom>
          <a:noFill/>
        </p:spPr>
      </p:pic>
      <p:pic>
        <p:nvPicPr>
          <p:cNvPr id="1026" name="Picture 2" descr="http://www.istrapedia.hr/files/images/photo_1241524266_1_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5713">
            <a:off x="61953" y="930997"/>
            <a:ext cx="4267200" cy="28575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d/d9/Pula-kas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3632">
            <a:off x="3574367" y="1914108"/>
            <a:ext cx="3901627" cy="2928050"/>
          </a:xfrm>
          <a:prstGeom prst="rect">
            <a:avLst/>
          </a:prstGeom>
          <a:noFill/>
        </p:spPr>
      </p:pic>
      <p:pic>
        <p:nvPicPr>
          <p:cNvPr id="1030" name="Picture 6" descr="http://mw2.google.com/mw-panoramio/photos/medium/25716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78381">
            <a:off x="125455" y="3815838"/>
            <a:ext cx="3790015" cy="2842511"/>
          </a:xfrm>
          <a:prstGeom prst="rect">
            <a:avLst/>
          </a:prstGeom>
          <a:noFill/>
        </p:spPr>
      </p:pic>
      <p:sp>
        <p:nvSpPr>
          <p:cNvPr id="2" name="TekstniOkvir 1"/>
          <p:cNvSpPr txBox="1"/>
          <p:nvPr/>
        </p:nvSpPr>
        <p:spPr>
          <a:xfrm>
            <a:off x="827584" y="0"/>
            <a:ext cx="6984776" cy="1464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Penjemo </a:t>
            </a:r>
            <a:r>
              <a:rPr lang="hr-H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na </a:t>
            </a:r>
            <a:r>
              <a:rPr lang="hr-H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vrhu…</a:t>
            </a:r>
          </a:p>
          <a:p>
            <a:pPr algn="ctr"/>
            <a:r>
              <a:rPr lang="hr-H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evo nas na Kaštelu!</a:t>
            </a:r>
            <a:endParaRPr lang="hr-H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4" name="Picture 10" descr="http://www.gradpula.com/wp-content/uploads/2014/05/1548202_641709765904512_6461522836808644878_o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1834" t="5255" r="3185" b="4026"/>
          <a:stretch>
            <a:fillRect/>
          </a:stretch>
        </p:blipFill>
        <p:spPr bwMode="auto">
          <a:xfrm rot="283789">
            <a:off x="5183796" y="4069399"/>
            <a:ext cx="3686899" cy="2641091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2051720" y="2852936"/>
            <a:ext cx="4824536" cy="21452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Tko se nije barem jedanput popeo na topove? </a:t>
            </a:r>
            <a:endParaRPr lang="hr-H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63688" y="116632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Sve smo bliže,</a:t>
            </a:r>
          </a:p>
          <a:p>
            <a:pPr algn="ctr"/>
            <a:r>
              <a:rPr lang="hr-H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vidim Arheološki muzej!</a:t>
            </a:r>
            <a:endParaRPr lang="hr-HR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 descr="http://www.ami-pula.hr/fileadmin/template/www/images/logoWeb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134100" cy="1276350"/>
          </a:xfrm>
          <a:prstGeom prst="rect">
            <a:avLst/>
          </a:prstGeom>
          <a:noFill/>
        </p:spPr>
      </p:pic>
      <p:pic>
        <p:nvPicPr>
          <p:cNvPr id="4" name="Slika 3" descr="123782860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76871"/>
            <a:ext cx="4355976" cy="3538041"/>
          </a:xfrm>
          <a:prstGeom prst="rect">
            <a:avLst/>
          </a:prstGeom>
        </p:spPr>
      </p:pic>
      <p:pic>
        <p:nvPicPr>
          <p:cNvPr id="5" name="Slika 4" descr="x31vpPula, 5.11.08. – Arheološki muzej Ist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152224"/>
            <a:ext cx="3024336" cy="3024336"/>
          </a:xfrm>
          <a:prstGeom prst="rect">
            <a:avLst/>
          </a:prstGeom>
        </p:spPr>
      </p:pic>
      <p:pic>
        <p:nvPicPr>
          <p:cNvPr id="6" name="Slika 5" descr="x50vpPula, 5.11.08. – Arheološki muzej Ist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08920"/>
            <a:ext cx="2880320" cy="288032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0" y="6165304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Ovdje možemo naći razno razne starine od antičkih dana.</a:t>
            </a:r>
            <a:endParaRPr lang="hr-H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965280" y="3974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evo nas</a:t>
            </a:r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napokon, na </a:t>
            </a:r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našem cilju</a:t>
            </a:r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sredina </a:t>
            </a:r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Pule,</a:t>
            </a:r>
          </a:p>
          <a:p>
            <a:pPr algn="ctr"/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malo rimsko kazalište!</a:t>
            </a:r>
            <a:endParaRPr lang="hr-H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Slika 3" descr="roman-theater-pula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3877056"/>
          </a:xfrm>
          <a:prstGeom prst="rect">
            <a:avLst/>
          </a:prstGeom>
        </p:spPr>
      </p:pic>
      <p:pic>
        <p:nvPicPr>
          <p:cNvPr id="8" name="Slika 7" descr="photo_1236704961_1_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279692" cy="550755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0" y="188640"/>
            <a:ext cx="550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Romantičan </a:t>
            </a:r>
            <a:r>
              <a:rPr lang="hr-H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prizor</a:t>
            </a:r>
            <a:r>
              <a:rPr lang="hr-H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hr-H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Slika 9" descr="0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532" y="1844824"/>
            <a:ext cx="7524467" cy="5013176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3095328" y="615011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Kako je nekoć izgledao…</a:t>
            </a:r>
            <a:endParaRPr lang="hr-H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Slika 11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908720"/>
            <a:ext cx="7056784" cy="5292588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2267744" y="119675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Pogled s visine…</a:t>
            </a:r>
            <a:endParaRPr lang="hr-H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0000461438_l_0_dcj5m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5013176"/>
            <a:ext cx="2760204" cy="1844824"/>
          </a:xfrm>
          <a:prstGeom prst="rect">
            <a:avLst/>
          </a:prstGeom>
        </p:spPr>
      </p:pic>
      <p:pic>
        <p:nvPicPr>
          <p:cNvPr id="2" name="Slika 1" descr="477013761_d368a08bf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11760" cy="2095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 descr="pula_katedrala_ubd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0"/>
            <a:ext cx="3059832" cy="184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 descr="0001056670_l_0_3yibn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59624" y="0"/>
            <a:ext cx="3384376" cy="264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QX15sY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132856"/>
            <a:ext cx="269979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pula-5.jp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1844824"/>
            <a:ext cx="3168352" cy="179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1236441885_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24128" y="2708920"/>
            <a:ext cx="341987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pula-dvojna-vrat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581128"/>
            <a:ext cx="320384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 descr="0000853747_l_0_kycbn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27784" y="3284984"/>
            <a:ext cx="3024336" cy="201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 descr="photo_1236704961_1_65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46600" y="4653136"/>
            <a:ext cx="2797400" cy="186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http://www.parrocchiaquercegrossa.it/wp-content/uploads/2014/12/gif-autobus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1447372">
            <a:off x="-134924" y="528323"/>
            <a:ext cx="2374407" cy="2107702"/>
          </a:xfrm>
          <a:prstGeom prst="rect">
            <a:avLst/>
          </a:prstGeom>
          <a:noFill/>
        </p:spPr>
      </p:pic>
      <p:pic>
        <p:nvPicPr>
          <p:cNvPr id="9" name="vehicle1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12967"/>
            <a:ext cx="232792" cy="232792"/>
          </a:xfrm>
          <a:prstGeom prst="rect">
            <a:avLst/>
          </a:prstGeom>
        </p:spPr>
      </p:pic>
      <p:pic>
        <p:nvPicPr>
          <p:cNvPr id="12" name="vehicle1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12967"/>
            <a:ext cx="232792" cy="23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8 0.01041 C 0.15625 0.00833 0.16702 0.00277 0.17917 0.00092 C 0.18837 -0.00186 0.19653 -0.00672 0.20591 -0.00834 C 0.21684 -0.01274 0.22813 -0.01482 0.23924 -0.01598 C 0.26059 -0.022 0.28212 -0.02292 0.30348 -0.02686 C 0.30938 -0.02801 0.31511 -0.02917 0.32101 -0.0301 C 0.3283 -0.03125 0.34306 -0.03311 0.34306 -0.03287 C 0.37952 -0.04375 0.38368 -0.0426 0.43368 -0.04399 C 0.44497 -0.04375 0.56233 -0.05602 0.60122 -0.02223 C 0.60313 -0.01505 0.60591 -0.01598 0.61164 -0.01459 C 0.61737 -0.00857 0.61875 -0.00602 0.62101 0.00254 C 0.61858 0.02106 0.62205 0.01319 0.59775 0.01041 C 0.5882 0.00925 0.57813 0.00277 0.56962 -0.00209 C 0.56563 -0.0044 0.56025 -0.0051 0.55573 -0.00672 C 0.54827 -0.0095 0.5415 -0.01274 0.53368 -0.01459 C 0.52605 -0.01968 0.51789 -0.01968 0.50938 -0.02061 C 0.375 -0.01875 0.29827 -0.01482 0.17327 -0.01135 C 0.16389 -0.00602 0.15521 0.00231 0.14532 0.00578 C 0.1441 0.00671 0.14306 0.00787 0.14184 0.00879 C 0.13993 0.00995 0.13785 0.01041 0.13612 0.0118 C 0.12518 0.02083 0.11528 0.03425 0.10591 0.04606 C 0.1 0.0537 0.09289 0.05995 0.08837 0.06921 C 0.08368 0.07847 0.07917 0.08796 0.07448 0.09722 C 0.07257 0.10092 0.06858 0.1081 0.06858 0.10833 C 0.06441 0.125 0.06198 0.14305 0.05695 0.15925 C 0.06146 0.19074 0.06858 0.21736 0.09306 0.22893 C 0.09844 0.22847 0.104 0.22893 0.10938 0.22731 C 0.11164 0.22662 0.11303 0.22361 0.11511 0.22268 C 0.13264 0.21226 0.1507 0.20231 0.16858 0.19328 C 0.17605 0.18958 0.17952 0.18449 0.18716 0.1824 C 0.20261 0.17245 0.17987 0.18634 0.19775 0.17777 C 0.21823 0.16782 0.23889 0.15925 0.26025 0.153 C 0.26928 0.14699 0.27917 0.14675 0.28837 0.14213 C 0.29462 0.13912 0.29914 0.13588 0.30591 0.13425 C 0.31424 0.12986 0.32275 0.1287 0.33143 0.12662 C 0.34618 0.11713 0.36997 0.11088 0.38612 0.1081 C 0.42223 0.10972 0.44497 0.11064 0.47674 0.11412 C 0.49254 0.11967 0.50712 0.12893 0.52327 0.13425 C 0.5415 0.14027 0.56112 0.14143 0.57917 0.14976 C 0.59237 0.15578 0.60504 0.16574 0.61858 0.1699 C 0.62327 0.17638 0.63021 0.18148 0.63612 0.1868 C 0.63855 0.19213 0.6415 0.19606 0.64428 0.20069 C 0.64584 0.20833 0.64809 0.21319 0.64532 0.22106 C 0.64445 0.22361 0.64011 0.22523 0.63837 0.22569 C 0.62969 0.22963 0.61945 0.22963 0.61042 0.23055 C 0.46806 0.22638 0.53438 0.23796 0.479 0.21805 C 0.47118 0.21157 0.46233 0.20972 0.45348 0.20578 C 0.43594 0.19791 0.42014 0.19467 0.40122 0.19328 C 0.35191 0.1824 0.38733 0.18888 0.29428 0.1868 C 0.26528 0.18935 0.23698 0.19513 0.20816 0.19791 C 0.19809 0.20324 0.18803 0.21018 0.17796 0.21504 C 0.16997 0.21875 0.16129 0.2199 0.15348 0.2243 C 0.14497 0.22893 0.13768 0.2368 0.12917 0.24143 C 0.11303 0.25023 0.05712 0.2699 0.03959 0.28773 C 0.03264 0.29467 0.02778 0.30532 0.02101 0.31111 C 0.01875 0.3162 0.01563 0.32106 0.01407 0.32662 C 0.00521 0.35856 0.01059 0.34768 0.00243 0.36226 C -0.00208 0.37847 -0.00434 0.39328 -0.00572 0.41041 C -0.00503 0.42847 -0.00538 0.44652 -0.00347 0.46435 C -0.00243 0.47384 0.00278 0.48472 0.00591 0.49398 C 0.01789 0.52847 0.03907 0.56481 0.06858 0.57268 C 0.08525 0.57199 0.10191 0.57175 0.11858 0.5699 C 0.13386 0.56805 0.14966 0.55601 0.16285 0.54675 C 0.175 0.53819 0.18872 0.53055 0.20122 0.52338 C 0.22362 0.51111 0.24931 0.50902 0.27101 0.49398 C 0.2724 0.48726 0.27014 0.48333 0.26858 0.47708 C 0.27032 0.46134 0.26997 0.453 0.27674 0.44143 C 0.27882 0.4331 0.27657 0.43958 0.28143 0.43194 C 0.28612 0.42453 0.29167 0.41111 0.29879 0.40578 C 0.31355 0.39467 0.33403 0.39421 0.35 0.38703 C 0.36198 0.38912 0.37431 0.38958 0.38612 0.39328 C 0.40382 0.39884 0.42205 0.42106 0.43716 0.43333 C 0.44011 0.43912 0.44306 0.44537 0.44428 0.45185 C 0.44497 0.45671 0.44653 0.46597 0.44653 0.46597 C 0.44809 0.51111 0.44549 0.57638 0.479 0.60555 C 0.48733 0.61226 0.49566 0.61689 0.50469 0.62106 C 0.51441 0.63032 0.52448 0.63287 0.53612 0.63634 C 0.57396 0.63564 0.59428 0.63518 0.62674 0.62893 C 0.63768 0.62245 0.64862 0.61851 0.65938 0.6118 C 0.66528 0.6081 0.67066 0.60231 0.67674 0.5993 C 0.68594 0.5949 0.69306 0.59236 0.70122 0.58402 C 0.71858 0.56597 0.72865 0.53842 0.74879 0.52476 C 0.75226 0.52222 0.75556 0.51898 0.75938 0.51875 C 0.77553 0.51643 0.80816 0.51388 0.80816 0.51435 C 0.83733 0.51527 0.83959 0.51597 0.86042 0.52013 C 0.86407 0.52338 0.86737 0.52384 0.87101 0.52638 C 0.87587 0.53032 0.88004 0.53402 0.8849 0.53726 " pathEditMode="relative" rAng="0" ptsTypes="ffffffffffffffffffffffffffffffffffffffffffffffffffffffffffffffffffffffffffffffffffffffA">
                                      <p:cBhvr>
                                        <p:cTn id="94" dur="1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280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74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rgbClr val="FFFF99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7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Kraj!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Nadam se da vam se </a:t>
            </a:r>
            <a:r>
              <a:rPr lang="hr-HR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svidilo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i da ste se zabavili!</a:t>
            </a:r>
            <a:b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Vidimo se sljedeći put…</a:t>
            </a:r>
            <a:endParaRPr lang="hr-H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2112640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Izradila:</a:t>
            </a:r>
          </a:p>
          <a:p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Marta </a:t>
            </a:r>
            <a:r>
              <a:rPr lang="hr-HR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Licul</a:t>
            </a:r>
            <a:endParaRPr lang="hr-H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8.a</a:t>
            </a:r>
          </a:p>
          <a:p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OS-SE Giuseppina Martinuzzi</a:t>
            </a:r>
            <a:endParaRPr lang="hr-H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0" y="2060848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Amfiteatar</a:t>
            </a:r>
            <a:endParaRPr lang="hr-HR" sz="16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Slika 7" descr="pula_2012_Arena_u_znaku_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8545589" cy="6048672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971600" y="5013176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Gleda se film :D</a:t>
            </a:r>
            <a:endParaRPr lang="hr-H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Slika 9" descr="arena_hokej1-08091_519209S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52736"/>
            <a:ext cx="9144000" cy="4888380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251520" y="2852936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Pogled koji oduzima dah</a:t>
            </a:r>
          </a:p>
          <a:p>
            <a:pPr algn="ctr"/>
            <a:r>
              <a:rPr lang="hr-H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*O*</a:t>
            </a:r>
            <a:endParaRPr lang="hr-HR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rocchiaquercegrossa.it/wp-content/uploads/2014/12/gif-autobu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42523">
            <a:off x="-517386" y="3135942"/>
            <a:ext cx="3743874" cy="2520211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0" y="332656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Idemo dalje</a:t>
            </a:r>
            <a:endParaRPr lang="hr-HR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609758" y="5733256"/>
            <a:ext cx="6957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 našim obilaskom…</a:t>
            </a:r>
            <a:endParaRPr lang="hr-HR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vehicle113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43.048" end="672.821800000000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752749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3491E-7 C 0.00399 -0.0074 0.00694 -0.01619 0.01198 -0.02244 C 0.04687 -0.06454 0.09427 -0.07773 0.13489 -0.10595 C 0.14982 -0.11636 0.16198 -0.13139 0.17708 -0.14111 C 0.18854 -0.15684 0.18003 -0.1462 0.20225 -0.16678 C 0.2092 -0.17326 0.21632 -0.18275 0.22396 -0.1876 C 0.2375 -0.20565 0.2533 -0.21976 0.26493 -0.24058 C 0.27031 -0.25029 0.26423 -0.24011 0.26979 -0.25353 C 0.27239 -0.25978 0.27691 -0.26486 0.27951 -0.27111 C 0.28576 -0.28545 0.29132 -0.29956 0.29878 -0.31298 C 0.30087 -0.32154 0.29843 -0.31483 0.30468 -0.32246 C 0.31493 -0.33519 0.32274 -0.34606 0.33368 -0.35786 C 0.3467 -0.37197 0.36093 -0.38376 0.37465 -0.39649 C 0.38316 -0.40412 0.39062 -0.41407 0.39878 -0.42216 C 0.40364 -0.42679 0.40955 -0.43026 0.41441 -0.43489 C 0.41944 -0.43974 0.42621 -0.45085 0.43125 -0.45409 C 0.43993 -0.45987 0.44635 -0.46565 0.45538 -0.47028 C 0.48177 -0.49665 0.46597 -0.48138 0.48541 -0.49919 C 0.49132 -0.50474 0.49843 -0.50845 0.50347 -0.51515 C 0.51458 -0.52996 0.5276 -0.53944 0.54097 -0.55055 C 0.55225 -0.5598 0.56319 -0.56651 0.57587 -0.57136 C 0.5809 -0.57322 0.57951 -0.57345 0.58541 -0.57622 C 0.58906 -0.57807 0.59635 -0.58108 0.59635 -0.58108 C 0.60451 -0.58918 0.6158 -0.5938 0.62517 -0.60028 C 0.6283 -0.60606 0.63021 -0.60861 0.63489 -0.61161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19672" y="188640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Sljedeća postaja…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771800" y="112474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Katedrala!</a:t>
            </a:r>
            <a:endParaRPr lang="hr-H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Slika 4" descr="cathedral-pula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3877056"/>
          </a:xfrm>
          <a:prstGeom prst="rect">
            <a:avLst/>
          </a:prstGeom>
        </p:spPr>
      </p:pic>
      <p:pic>
        <p:nvPicPr>
          <p:cNvPr id="6" name="Slika 5" descr="DSC03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0"/>
            <a:ext cx="5143500" cy="68580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707904" y="2564904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Juraj Dobrila…</a:t>
            </a:r>
          </a:p>
          <a:p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budi nam dobar…</a:t>
            </a:r>
          </a:p>
          <a:p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počivao u miru…</a:t>
            </a:r>
            <a:endParaRPr lang="hr-H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Slika 8" descr="InterijerkATERDRALApU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16621"/>
            <a:ext cx="9144000" cy="3941379"/>
          </a:xfrm>
          <a:prstGeom prst="rect">
            <a:avLst/>
          </a:prstGeom>
        </p:spPr>
      </p:pic>
      <p:pic>
        <p:nvPicPr>
          <p:cNvPr id="16386" name="Picture 2" descr="https://writergirlkp.files.wordpress.com/2013/11/black-windows_5429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996952"/>
          </a:xfrm>
          <a:prstGeom prst="rect">
            <a:avLst/>
          </a:prstGeom>
          <a:noFill/>
        </p:spPr>
      </p:pic>
      <p:sp>
        <p:nvSpPr>
          <p:cNvPr id="10" name="TekstniOkvir 9"/>
          <p:cNvSpPr txBox="1"/>
          <p:nvPr/>
        </p:nvSpPr>
        <p:spPr>
          <a:xfrm>
            <a:off x="107504" y="980728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 iskreno mi recite… dali stvarno volite ići u crkvu?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148064" y="1484784"/>
            <a:ext cx="3995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Onda nam stiže…</a:t>
            </a:r>
          </a:p>
          <a:p>
            <a:endParaRPr lang="hr-HR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hr-HR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Augustov</a:t>
            </a:r>
            <a:r>
              <a:rPr lang="hr-H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hram! </a:t>
            </a:r>
          </a:p>
        </p:txBody>
      </p:sp>
      <p:pic>
        <p:nvPicPr>
          <p:cNvPr id="3" name="Slika 2" descr="0000942392_l_0_ilix0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23528" y="332656"/>
            <a:ext cx="3275856" cy="6001643"/>
          </a:xfrm>
          <a:prstGeom prst="rect">
            <a:avLst/>
          </a:prstGeom>
          <a:solidFill>
            <a:srgbClr val="7ACFEA"/>
          </a:solidFill>
        </p:spPr>
        <p:txBody>
          <a:bodyPr wrap="square" rtlCol="0">
            <a:spAutoFit/>
          </a:bodyPr>
          <a:lstStyle/>
          <a:p>
            <a:r>
              <a:rPr lang="hr-H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Možete li vjerovati da ovaj hram ima 2000 god.? Čudno da ga netko nije uništio…</a:t>
            </a:r>
            <a:endParaRPr lang="hr-H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Slika 5" descr="IMG_3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1414">
            <a:off x="5065480" y="13458"/>
            <a:ext cx="3169445" cy="2377084"/>
          </a:xfrm>
          <a:prstGeom prst="rect">
            <a:avLst/>
          </a:prstGeom>
        </p:spPr>
      </p:pic>
      <p:pic>
        <p:nvPicPr>
          <p:cNvPr id="4" name="Slika 3" descr="37582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48238">
            <a:off x="4162244" y="2116362"/>
            <a:ext cx="3584909" cy="2708920"/>
          </a:xfrm>
          <a:prstGeom prst="rect">
            <a:avLst/>
          </a:prstGeom>
        </p:spPr>
      </p:pic>
      <p:pic>
        <p:nvPicPr>
          <p:cNvPr id="7" name="Slika 6" descr="1280px-Pula_Temple_d_Augus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40279">
            <a:off x="5479129" y="4206970"/>
            <a:ext cx="332386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titov_par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784976" cy="4907656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467544" y="260648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Zatim…</a:t>
            </a:r>
          </a:p>
          <a:p>
            <a:r>
              <a:rPr lang="hr-H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Titov Park</a:t>
            </a:r>
            <a:endParaRPr lang="hr-H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lika 4" descr="123696441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068932"/>
            <a:ext cx="6782433" cy="3789068"/>
          </a:xfrm>
          <a:prstGeom prst="rect">
            <a:avLst/>
          </a:prstGeom>
        </p:spPr>
      </p:pic>
      <p:pic>
        <p:nvPicPr>
          <p:cNvPr id="4" name="Slika 3" descr="QX15sY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628117" cy="4221088"/>
          </a:xfrm>
          <a:prstGeom prst="rect">
            <a:avLst/>
          </a:prstGeom>
        </p:spPr>
      </p:pic>
      <p:pic>
        <p:nvPicPr>
          <p:cNvPr id="7" name="Slika 6" descr="85411401251343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2354" y="764704"/>
            <a:ext cx="508164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0" y="0"/>
            <a:ext cx="80283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hr-HR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Bližimo se centru naše mete…</a:t>
            </a:r>
            <a:endParaRPr lang="hr-HR" sz="4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850904" y="548680"/>
            <a:ext cx="52930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hr-HR" sz="4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Portarata</a:t>
            </a:r>
            <a:r>
              <a:rPr lang="hr-HR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ili Zlatna vrata</a:t>
            </a:r>
            <a:endParaRPr lang="hr-HR" sz="4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5" name="Slika 4" descr="14467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14754"/>
            <a:ext cx="7524328" cy="5643246"/>
          </a:xfrm>
          <a:prstGeom prst="rect">
            <a:avLst/>
          </a:prstGeom>
        </p:spPr>
      </p:pic>
      <p:pic>
        <p:nvPicPr>
          <p:cNvPr id="6" name="Slika 5" descr="pula-5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75321" cy="2924944"/>
          </a:xfrm>
          <a:prstGeom prst="rect">
            <a:avLst/>
          </a:prstGeom>
        </p:spPr>
      </p:pic>
      <p:pic>
        <p:nvPicPr>
          <p:cNvPr id="8" name="Slika 7" descr="876947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2936"/>
            <a:ext cx="5652120" cy="4005064"/>
          </a:xfrm>
          <a:prstGeom prst="rect">
            <a:avLst/>
          </a:prstGeom>
        </p:spPr>
      </p:pic>
      <p:pic>
        <p:nvPicPr>
          <p:cNvPr id="7" name="Slika 6" descr="455367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0"/>
            <a:ext cx="4860032" cy="3241604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5220072" y="3717032"/>
            <a:ext cx="374441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4800" b="1" dirty="0" smtClean="0">
                <a:ln/>
                <a:solidFill>
                  <a:schemeClr val="accent3"/>
                </a:solidFill>
              </a:rPr>
              <a:t>Koliko je samo ljudi prošlo kroz ta vrata…</a:t>
            </a:r>
            <a:endParaRPr lang="hr-HR" sz="4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Stigli smo tako do </a:t>
            </a:r>
            <a:r>
              <a:rPr lang="hr-HR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Giardina</a:t>
            </a:r>
            <a:r>
              <a:rPr lang="hr-H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</a:t>
            </a:r>
            <a:endParaRPr lang="hr-HR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Slika 3" descr="pula21900sxu8u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924944"/>
            <a:ext cx="5940152" cy="3933056"/>
          </a:xfrm>
          <a:prstGeom prst="rect">
            <a:avLst/>
          </a:prstGeom>
        </p:spPr>
      </p:pic>
      <p:pic>
        <p:nvPicPr>
          <p:cNvPr id="3" name="Slika 2" descr="b48fw1u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56546" cy="3861048"/>
          </a:xfrm>
          <a:prstGeom prst="rect">
            <a:avLst/>
          </a:prstGeom>
        </p:spPr>
      </p:pic>
      <p:pic>
        <p:nvPicPr>
          <p:cNvPr id="8" name="Slika 7" descr="81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0"/>
            <a:ext cx="3528392" cy="3429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839744" y="692696"/>
            <a:ext cx="2304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Giardini</a:t>
            </a:r>
            <a:r>
              <a:rPr lang="hr-HR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nekad…</a:t>
            </a:r>
            <a:endParaRPr lang="hr-HR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Slika 5" descr="51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347864" cy="3861048"/>
          </a:xfrm>
          <a:prstGeom prst="rect">
            <a:avLst/>
          </a:prstGeom>
        </p:spPr>
      </p:pic>
      <p:pic>
        <p:nvPicPr>
          <p:cNvPr id="7" name="Slika 6" descr="1236441885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924944"/>
            <a:ext cx="6588224" cy="3933056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0" y="4509120"/>
            <a:ext cx="248376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4400" b="1" dirty="0" smtClean="0">
                <a:ln/>
                <a:solidFill>
                  <a:schemeClr val="accent3"/>
                </a:solidFill>
              </a:rPr>
              <a:t>…</a:t>
            </a:r>
            <a:r>
              <a:rPr lang="hr-HR" sz="4400" b="1" dirty="0" err="1" smtClean="0">
                <a:ln/>
                <a:solidFill>
                  <a:schemeClr val="accent3"/>
                </a:solidFill>
              </a:rPr>
              <a:t>Giardini</a:t>
            </a:r>
            <a:r>
              <a:rPr lang="hr-HR" sz="4400" b="1" dirty="0" smtClean="0">
                <a:ln/>
                <a:solidFill>
                  <a:schemeClr val="accent3"/>
                </a:solidFill>
              </a:rPr>
              <a:t> danas</a:t>
            </a:r>
            <a:endParaRPr lang="hr-HR" sz="4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Dvojna                                     vrata </a:t>
            </a:r>
            <a:endParaRPr lang="hr-H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Slika 4" descr="pula-dvojna-vr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4572000"/>
          </a:xfrm>
          <a:prstGeom prst="rect">
            <a:avLst/>
          </a:prstGeom>
        </p:spPr>
      </p:pic>
      <p:pic>
        <p:nvPicPr>
          <p:cNvPr id="4" name="Slika 3" descr="dvojna_vrata_pula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65512"/>
            <a:ext cx="4427984" cy="4392488"/>
          </a:xfrm>
          <a:prstGeom prst="rect">
            <a:avLst/>
          </a:prstGeom>
        </p:spPr>
      </p:pic>
      <p:pic>
        <p:nvPicPr>
          <p:cNvPr id="3" name="Slika 2" descr="201205172359440.Dvojna vr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0"/>
            <a:ext cx="2848397" cy="400506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499992" y="4149080"/>
            <a:ext cx="4536504" cy="25545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</a:t>
            </a:r>
            <a:r>
              <a:rPr lang="vi-VN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agrađena su na ostacima ranijih vrata s dekorativnom funkcijom ulaza u antičko kazalište.</a:t>
            </a:r>
            <a:endParaRPr lang="hr-H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199</Words>
  <Application>Microsoft Office PowerPoint</Application>
  <PresentationFormat>On-screen Show (4:3)</PresentationFormat>
  <Paragraphs>42</Paragraphs>
  <Slides>14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Kraj! Nadam se da vam se svidilo i da ste se zabavili! Vidimo se sljedeći put…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Licul</dc:creator>
  <cp:lastModifiedBy>Ilaria</cp:lastModifiedBy>
  <cp:revision>35</cp:revision>
  <dcterms:created xsi:type="dcterms:W3CDTF">2015-04-07T19:04:29Z</dcterms:created>
  <dcterms:modified xsi:type="dcterms:W3CDTF">2015-04-09T21:44:07Z</dcterms:modified>
</cp:coreProperties>
</file>